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errassenbauberlin.pages.dev/alte-holzterrasse-pruefen-sanieren-oder-neu-bauen/" TargetMode="External"/><Relationship Id="rId3" Type="http://schemas.openxmlformats.org/officeDocument/2006/relationships/hyperlink" Target="https://holzterrassenbauberlin.pages.dev/dateien/minimax-f02cae848de20aed46d9b6b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Alte Holzterrasse prüfen: Sanieren oder neu bauen? · Erklärende Präsentation</a:t>
            </a:r>
          </a:p>
        </p:txBody>
      </p:sp>
      <p:sp>
        <p:nvSpPr>
          <p:cNvPr id="3" name="Content Placeholder 2"/>
          <p:cNvSpPr>
            <a:spLocks noGrp="1"/>
          </p:cNvSpPr>
          <p:nvPr>
            <p:ph idx="1"/>
          </p:nvPr>
        </p:nvSpPr>
        <p:spPr/>
        <p:txBody>
          <a:bodyPr/>
          <a:lstStyle/>
          <a:p>
            <a:r>
              <a:t>Überblick: Wer eine ältere Holzterrasse besitzt, steht irgendwann vor der Frage, ob sich eine Sanierung lohnt oder ob ein Neubau die bessere Wahl ist. Diese Entscheidung lässt sich nicht pauschal treffen – sie erfordert eine systematische Bestandsaufnahme der vorhandenen Bausubstanz. Mit einer strukturierten Prüfung der einzelnen Komponenten lässt sich einschätzen, welcher Aufwand realistisch ist und welche Maßnahmen wirklich nötig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systematische Prüfung wichtig ist</a:t>
            </a:r>
          </a:p>
        </p:txBody>
      </p:sp>
      <p:sp>
        <p:nvSpPr>
          <p:cNvPr id="3" name="Content Placeholder 2"/>
          <p:cNvSpPr>
            <a:spLocks noGrp="1"/>
          </p:cNvSpPr>
          <p:nvPr>
            <p:ph idx="1"/>
          </p:nvPr>
        </p:nvSpPr>
        <p:spPr/>
        <p:txBody>
          <a:bodyPr/>
          <a:lstStyle/>
          <a:p>
            <a:pPr>
              <a:defRPr sz="1800"/>
            </a:pPr>
            <a:r>
              <a:t>Bevor concrete Maßnahmen geplant werden, verschafft eine Bestandsaufnahme Klarheit über den tatsächlichen Zustand. Eine Holzterrasse besteht aus mehreren aufeinander aufbauenden Schichten: dem Belag, der Unterkonstruktion, den Befestigungen und dem Untergrund. Jede dieser Schichten erfüllt eine bestimmte Funktion und beeinflusst die Lebensdauer der gesamten Konstruktion. Ein Schaden an einer Stelle muss nicht zwangsläufig bedeuten, dass alles erneuert werden muss – doch umgekehrt rettet ein neuer Belag keine morsche Unterkonstruktion. Die Prüfung sollte daher jede Schicht einzeln und im Zusammenspiel mit den anderen betrachten. So entsteht 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systematische Prüfung wichtig ist</a:t>
            </a:r>
          </a:p>
        </p:txBody>
      </p:sp>
      <p:sp>
        <p:nvSpPr>
          <p:cNvPr id="3" name="Content Placeholder 2"/>
          <p:cNvSpPr>
            <a:spLocks noGrp="1"/>
          </p:cNvSpPr>
          <p:nvPr>
            <p:ph idx="1"/>
          </p:nvPr>
        </p:nvSpPr>
        <p:spPr/>
        <p:txBody>
          <a:bodyPr/>
          <a:lstStyle/>
          <a:p>
            <a:pPr>
              <a:defRPr sz="1800"/>
            </a:pPr>
            <a:r>
              <a:t>n realistisches Bild davon, was erhalten werden kann und was ausgetauscht werden muss.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Belag und Oberfläche richtig begutachten</a:t>
            </a:r>
          </a:p>
        </p:txBody>
      </p:sp>
      <p:sp>
        <p:nvSpPr>
          <p:cNvPr id="3" name="Content Placeholder 2"/>
          <p:cNvSpPr>
            <a:spLocks noGrp="1"/>
          </p:cNvSpPr>
          <p:nvPr>
            <p:ph idx="1"/>
          </p:nvPr>
        </p:nvSpPr>
        <p:spPr/>
        <p:txBody>
          <a:bodyPr/>
          <a:lstStyle/>
          <a:p>
            <a:pPr>
              <a:defRPr sz="1800"/>
            </a:pPr>
            <a:r>
              <a:t>Der sichtbare Teil der Terrasse liefert erste Hinweise, reicht aber als alleinige Grundlage nicht aus. Während Vergraung lediglich eine natürliche Farbveränderung darstellt, deuten Risse, splitterige Bereiche und herausstehende Holzfaseren auf eine stärkere Beanspruchung hin. Weiche Stellen an Kanten und Stirnseiten der Dielen sowie dunkle Verfärbungen sind Warnsignale, die auf Feuchteeinwirkung hindeuten. Auch die Befestigung selbst gibt Aufschluss: Lose oder federnde Bretter zeigen, dass die Verbindung nachgegeben hat. Steht Wasser auf der Oberfläche und läuft nicht ab, ist dies ein Hinweis auf fehlendes Gefälle oder zugesetzte Fugen. Diese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Belag und Oberfläche richtig begutachten</a:t>
            </a:r>
          </a:p>
        </p:txBody>
      </p:sp>
      <p:sp>
        <p:nvSpPr>
          <p:cNvPr id="3" name="Content Placeholder 2"/>
          <p:cNvSpPr>
            <a:spLocks noGrp="1"/>
          </p:cNvSpPr>
          <p:nvPr>
            <p:ph idx="1"/>
          </p:nvPr>
        </p:nvSpPr>
        <p:spPr/>
        <p:txBody>
          <a:bodyPr/>
          <a:lstStyle/>
          <a:p>
            <a:pPr>
              <a:defRPr sz="1800"/>
            </a:pPr>
            <a:r>
              <a:t> Beobachtungen gehören in eine schriftliche Dokumentation, die als Grundlage für das weitere Vorgehen dient.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der Unterkonstruktion beurteilen</a:t>
            </a:r>
          </a:p>
        </p:txBody>
      </p:sp>
      <p:sp>
        <p:nvSpPr>
          <p:cNvPr id="3" name="Content Placeholder 2"/>
          <p:cNvSpPr>
            <a:spLocks noGrp="1"/>
          </p:cNvSpPr>
          <p:nvPr>
            <p:ph idx="1"/>
          </p:nvPr>
        </p:nvSpPr>
        <p:spPr/>
        <p:txBody>
          <a:bodyPr/>
          <a:lstStyle/>
          <a:p>
            <a:pPr>
              <a:defRPr sz="1800"/>
            </a:pPr>
            <a:r>
              <a:t>Die Unterkonstruktion ist das tragende Gerüst und entscheidet maßgeblich über die Stabilität der gesamten Terrasse. Kontaktflächen zwischen Holzelementen können Feuchtigkeit festhalten, wenn keine Abstandhalter vorhanden sind. Mit einem einfachen Test – dem Einritzen mit einem Messer – lässt sich prüfen, ob das Holz noch fest ist oder bereits angegriffen. Muffiger Geruch und beginnende Splitterbildung sind weitere Indikatoren für fortgeschrittene Schäden. Besonders wichtig ist der vorhandene Höhenraum: Fehlt der Abstand zum Untergrund oder zur darunterliegenden Abdichtung, kann Feuchtigkeit nicht ausreichend abtrocknen. Auch die Wasserführung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der Unterkonstruktion beurteilen</a:t>
            </a:r>
          </a:p>
        </p:txBody>
      </p:sp>
      <p:sp>
        <p:nvSpPr>
          <p:cNvPr id="3" name="Content Placeholder 2"/>
          <p:cNvSpPr>
            <a:spLocks noGrp="1"/>
          </p:cNvSpPr>
          <p:nvPr>
            <p:ph idx="1"/>
          </p:nvPr>
        </p:nvSpPr>
        <p:spPr/>
        <p:txBody>
          <a:bodyPr/>
          <a:lstStyle/>
          <a:p>
            <a:pPr>
              <a:defRPr sz="1800"/>
            </a:pPr>
            <a:r>
              <a:t> unter den Dielen muss überprüft werden – Laub und Schmutz in den Fugen halten Wasser zurück und beschleunigen die Zersetzung.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Befestigungen, Anschlüsse und Untergrund prüfen</a:t>
            </a:r>
          </a:p>
        </p:txBody>
      </p:sp>
      <p:sp>
        <p:nvSpPr>
          <p:cNvPr id="3" name="Content Placeholder 2"/>
          <p:cNvSpPr>
            <a:spLocks noGrp="1"/>
          </p:cNvSpPr>
          <p:nvPr>
            <p:ph idx="1"/>
          </p:nvPr>
        </p:nvSpPr>
        <p:spPr/>
        <p:txBody>
          <a:bodyPr/>
          <a:lstStyle/>
          <a:p>
            <a:pPr>
              <a:defRPr sz="1800"/>
            </a:pPr>
            <a:r>
              <a:t>Verbindungen müssen den Belag sichern und gleichzeitig die materialbedingte Bewegung des Holzes ausgleichen. Herausstehende oder korrodierte Schraubenköpfe sowie gerissene Befestigungspunkte sollten dokumentiert werden. An Türschwellen und Übergängen zu angrenzenden Bauteilen ist der vorhandene Höhenraum zu prüfen. Ränder und der Anschluss zur Fassade verdienen besondere Aufmerksamkeit: Fehlende Abstände oder Spalten leiten Wasser direkt an tragende Bauteile weiter. Der Untergrund selbst ist nicht automatisch als Auflager geeignet, nur weil er eben aussieht. Ob Erdreich, eine befestigte Fläche oder eine vorhandene Abdichtung darunter liegt, 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Befestigungen, Anschlüsse und Untergrund prüfen</a:t>
            </a:r>
          </a:p>
        </p:txBody>
      </p:sp>
      <p:sp>
        <p:nvSpPr>
          <p:cNvPr id="3" name="Content Placeholder 2"/>
          <p:cNvSpPr>
            <a:spLocks noGrp="1"/>
          </p:cNvSpPr>
          <p:nvPr>
            <p:ph idx="1"/>
          </p:nvPr>
        </p:nvSpPr>
        <p:spPr/>
        <p:txBody>
          <a:bodyPr/>
          <a:lstStyle/>
          <a:p>
            <a:pPr>
              <a:defRPr sz="1800"/>
            </a:pPr>
            <a:r>
              <a:t>at direkten Einfluss auf die Konstruktion und den erforderlichen Schutz.</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Sanieren oder neu bauen – eine Orientierung</a:t>
            </a:r>
          </a:p>
        </p:txBody>
      </p:sp>
      <p:sp>
        <p:nvSpPr>
          <p:cNvPr id="3" name="Content Placeholder 2"/>
          <p:cNvSpPr>
            <a:spLocks noGrp="1"/>
          </p:cNvSpPr>
          <p:nvPr>
            <p:ph idx="1"/>
          </p:nvPr>
        </p:nvSpPr>
        <p:spPr/>
        <p:txBody>
          <a:bodyPr/>
          <a:lstStyle/>
          <a:p>
            <a:pPr>
              <a:defRPr sz="1800"/>
            </a:pPr>
            <a:r>
              <a:t>Wenn mehrere Bretter weiche Stellen aufweisen, die Tragbalken durchnässt oder morsch sind, der Höhenraum fehlt und Wasser sich aufstaut, ist ein vollständiger Neuaufbau meist die wirtschaftlichere Lösung. Lassen sich hingegen Belag, Befestigung und Unterkonstruktion in einem grundlegend intakten Zustand befinden und ist der Wasserweg frei, reichen gezielte Reparaturen oft aus. Diese Einschätzung ersetzt keine professionelle Vor-Ort-Beurteilung, doch eine strukturierte Dokumentation der eigenen Beobachtungen schafft die Grundlage dafür, dass ein Vergleich verschiedener Angebote möglich wird und das weitere Vorgehen gezielt besprochen werden ka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Sanieren oder neu bauen – eine Orientierung</a:t>
            </a:r>
          </a:p>
        </p:txBody>
      </p:sp>
      <p:sp>
        <p:nvSpPr>
          <p:cNvPr id="3" name="Content Placeholder 2"/>
          <p:cNvSpPr>
            <a:spLocks noGrp="1"/>
          </p:cNvSpPr>
          <p:nvPr>
            <p:ph idx="1"/>
          </p:nvPr>
        </p:nvSpPr>
        <p:spPr/>
        <p:txBody>
          <a:bodyPr/>
          <a:lstStyle/>
          <a:p>
            <a:pPr>
              <a:defRPr sz="1800"/>
            </a:pPr>
            <a:r>
              <a:t>nn.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Alte Holzterrasse prüfen: Sanieren oder neu bauen?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